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91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7" r:id="rId17"/>
    <p:sldId id="330" r:id="rId18"/>
    <p:sldId id="326" r:id="rId19"/>
    <p:sldId id="335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42" r:id="rId31"/>
    <p:sldId id="338" r:id="rId32"/>
    <p:sldId id="336" r:id="rId33"/>
    <p:sldId id="370" r:id="rId34"/>
    <p:sldId id="346" r:id="rId35"/>
    <p:sldId id="369" r:id="rId36"/>
    <p:sldId id="348" r:id="rId37"/>
    <p:sldId id="349" r:id="rId38"/>
    <p:sldId id="350" r:id="rId39"/>
    <p:sldId id="351" r:id="rId40"/>
    <p:sldId id="297" r:id="rId41"/>
    <p:sldId id="299" r:id="rId42"/>
    <p:sldId id="361" r:id="rId43"/>
    <p:sldId id="352" r:id="rId44"/>
    <p:sldId id="356" r:id="rId45"/>
    <p:sldId id="362" r:id="rId46"/>
    <p:sldId id="353" r:id="rId47"/>
    <p:sldId id="372" r:id="rId48"/>
    <p:sldId id="363" r:id="rId49"/>
    <p:sldId id="354" r:id="rId50"/>
    <p:sldId id="373" r:id="rId51"/>
    <p:sldId id="364" r:id="rId52"/>
    <p:sldId id="376" r:id="rId53"/>
    <p:sldId id="375" r:id="rId54"/>
    <p:sldId id="374" r:id="rId55"/>
    <p:sldId id="355" r:id="rId56"/>
    <p:sldId id="365" r:id="rId57"/>
    <p:sldId id="377" r:id="rId58"/>
    <p:sldId id="371" r:id="rId59"/>
    <p:sldId id="366" r:id="rId60"/>
    <p:sldId id="357" r:id="rId61"/>
    <p:sldId id="367" r:id="rId62"/>
    <p:sldId id="358" r:id="rId63"/>
    <p:sldId id="378" r:id="rId64"/>
    <p:sldId id="368" r:id="rId65"/>
    <p:sldId id="360" r:id="rId66"/>
    <p:sldId id="37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19" r:id="rId87"/>
    <p:sldId id="320" r:id="rId88"/>
    <p:sldId id="321" r:id="rId89"/>
    <p:sldId id="322" r:id="rId90"/>
  </p:sldIdLst>
  <p:sldSz cx="9144000" cy="5143500" type="screen16x9"/>
  <p:notesSz cx="6858000" cy="9144000"/>
  <p:embeddedFontLst>
    <p:embeddedFont>
      <p:font typeface="Roboto" panose="020B0604020202020204" charset="0"/>
      <p:regular r:id="rId92"/>
      <p:bold r:id="rId93"/>
      <p:italic r:id="rId94"/>
      <p:boldItalic r:id="rId95"/>
    </p:embeddedFont>
    <p:embeddedFont>
      <p:font typeface="Roboto Mono" panose="020B0604020202020204" charset="0"/>
      <p:regular r:id="rId96"/>
      <p:bold r:id="rId97"/>
      <p:italic r:id="rId98"/>
      <p:boldItalic r:id="rId99"/>
    </p:embeddedFont>
    <p:embeddedFont>
      <p:font typeface="Roboto Black" panose="020B0604020202020204" charset="0"/>
      <p:bold r:id="rId100"/>
      <p:boldItalic r:id="rId101"/>
    </p:embeddedFon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Consolas" panose="020B0609020204030204" pitchFamily="49" charset="0"/>
      <p:regular r:id="rId106"/>
      <p:bold r:id="rId107"/>
      <p:italic r:id="rId108"/>
      <p:boldItalic r:id="rId109"/>
    </p:embeddedFont>
    <p:embeddedFont>
      <p:font typeface="Cascadia Mono" panose="020B0609020000020004" pitchFamily="49" charset="0"/>
      <p:regular r:id="rId110"/>
      <p:bold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font" Target="fonts/font16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1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5.fntdata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8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9.fntdata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0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91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6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1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88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632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420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406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58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733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418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581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59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354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650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546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042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287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755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464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118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8598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6843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4383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090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09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2114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4365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396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7225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9320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2375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igrouping-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referencesource/blob/master/System.Core/System/Linq/Enumerable.c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ru-ru/dotnet/csharp/linq/standard-query-operators/partitioning-data" TargetMode="External"/><Relationship Id="rId3" Type="http://schemas.openxmlformats.org/officeDocument/2006/relationships/hyperlink" Target="https://learn.microsoft.com/en-us/dotnet/csharp/linq/standard-query-operators/filtering-data" TargetMode="External"/><Relationship Id="rId7" Type="http://schemas.openxmlformats.org/officeDocument/2006/relationships/hyperlink" Target="https://learn.microsoft.com/en-us/dotnet/csharp/linq/standard-query-operators/quantifier-opera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inq/standard-query-operators/sorting-data" TargetMode="External"/><Relationship Id="rId11" Type="http://schemas.openxmlformats.org/officeDocument/2006/relationships/hyperlink" Target="https://learn.microsoft.com/ru-ru/dotnet/csharp/linq/standard-query-operators/grouping-data" TargetMode="External"/><Relationship Id="rId5" Type="http://schemas.openxmlformats.org/officeDocument/2006/relationships/hyperlink" Target="https://learn.microsoft.com/en-us/dotnet/csharp/linq/standard-query-operators/set-operations" TargetMode="External"/><Relationship Id="rId10" Type="http://schemas.openxmlformats.org/officeDocument/2006/relationships/hyperlink" Target="https://learn.microsoft.com/ru-ru/dotnet/csharp/linq/standard-query-operators/join-operations" TargetMode="External"/><Relationship Id="rId4" Type="http://schemas.openxmlformats.org/officeDocument/2006/relationships/hyperlink" Target="https://learn.microsoft.com/en-us/dotnet/csharp/linq/standard-query-operators/projection-operations" TargetMode="External"/><Relationship Id="rId9" Type="http://schemas.openxmlformats.org/officeDocument/2006/relationships/hyperlink" Target="https://learn.microsoft.com/ru-ru/dotnet/csharp/linq/standard-query-operators/converting-data-type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oftyp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en-us/dotnet/api/system.linq.enumerable.wher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selec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dotnet/api/system.linq.enumerable.zip" TargetMode="External"/><Relationship Id="rId4" Type="http://schemas.openxmlformats.org/officeDocument/2006/relationships/hyperlink" Target="https://learn.microsoft.com/en-us/dotnet/api/system.linq.enumerable.selectmany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learn.microsoft.com/en-us/dotnet/api/system.linq.enumerable.distinct" TargetMode="External"/><Relationship Id="rId7" Type="http://schemas.openxmlformats.org/officeDocument/2006/relationships/hyperlink" Target="https://learn.microsoft.com/en-us/dotnet/api/system.linq.enumerable.exceptby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api/system.linq.enumerable.except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learn.microsoft.com/en-us/dotnet/api/system.linq.enumerable.distinctby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learn.microsoft.com/en-us/dotnet/api/system.linq.enumerable.intersect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api/system.linq.enumerable.unionby" TargetMode="External"/><Relationship Id="rId5" Type="http://schemas.openxmlformats.org/officeDocument/2006/relationships/hyperlink" Target="https://learn.microsoft.com/en-us/dotnet/api/system.linq.enumerable.union" TargetMode="External"/><Relationship Id="rId4" Type="http://schemas.openxmlformats.org/officeDocument/2006/relationships/hyperlink" Target="https://learn.microsoft.com/en-us/dotnet/api/system.linq.enumerable.intersectb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orderby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hyperlink" Target="https://learn.microsoft.com/ru-ru/dotnet/api/system.linq.enumerable.orderbydescendi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thenby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ru-ru/dotnet/api/system.linq.enumerable.reverse" TargetMode="External"/><Relationship Id="rId4" Type="http://schemas.openxmlformats.org/officeDocument/2006/relationships/hyperlink" Target="https://learn.microsoft.com/ru-ru/dotnet/api/system.linq.enumerable.thenbydescendin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al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learn.microsoft.com/en-us/dotnet/api/system.linq.enumerable.contains" TargetMode="External"/><Relationship Id="rId4" Type="http://schemas.openxmlformats.org/officeDocument/2006/relationships/hyperlink" Target="https://learn.microsoft.com/ru-ru/dotnet/api/system.linq.enumerable.any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skip" TargetMode="External"/><Relationship Id="rId7" Type="http://schemas.openxmlformats.org/officeDocument/2006/relationships/hyperlink" Target="https://learn.microsoft.com/ru-ru/dotnet/api/system.linq.enumerable.chunk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ru-ru/dotnet/api/system.linq.enumerable.takewhile" TargetMode="External"/><Relationship Id="rId5" Type="http://schemas.openxmlformats.org/officeDocument/2006/relationships/hyperlink" Target="https://learn.microsoft.com/ru-ru/dotnet/api/system.linq.enumerable.take" TargetMode="External"/><Relationship Id="rId4" Type="http://schemas.openxmlformats.org/officeDocument/2006/relationships/hyperlink" Target="https://learn.microsoft.com/ru-ru/dotnet/api/system.linq.enumerable.skipwhile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standard-query-operators/converting-data-type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en-us/dotnet/csharp/linq/standard-query-operators/converting-data-types#method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join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ru-ru/dotnet/api/system.linq.enumerable.groupjoin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groupb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ru-ru/dotnet/api/system.linq.lookup-2" TargetMode="External"/><Relationship Id="rId5" Type="http://schemas.openxmlformats.org/officeDocument/2006/relationships/hyperlink" Target="https://learn.microsoft.com/ru-ru/dotnet/api/system.linq.enumerable.tolookup" TargetMode="External"/><Relationship Id="rId4" Type="http://schemas.openxmlformats.org/officeDocument/2006/relationships/hyperlink" Target="https://learn.microsoft.com/ru-ru/dotnet/api/system.linq.igrouping-2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19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3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8.png"/><Relationship Id="rId26" Type="http://schemas.openxmlformats.org/officeDocument/2006/relationships/image" Target="../media/image144.png"/><Relationship Id="rId3" Type="http://schemas.openxmlformats.org/officeDocument/2006/relationships/image" Target="../media/image126.png"/><Relationship Id="rId21" Type="http://schemas.openxmlformats.org/officeDocument/2006/relationships/image" Target="../media/image140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38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3.png"/><Relationship Id="rId20" Type="http://schemas.openxmlformats.org/officeDocument/2006/relationships/image" Target="../media/image39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3.png"/><Relationship Id="rId5" Type="http://schemas.openxmlformats.org/officeDocument/2006/relationships/image" Target="../media/image128.png"/><Relationship Id="rId15" Type="http://schemas.openxmlformats.org/officeDocument/2006/relationships/image" Target="../media/image14.png"/><Relationship Id="rId23" Type="http://schemas.openxmlformats.org/officeDocument/2006/relationships/image" Target="../media/image142.png"/><Relationship Id="rId28" Type="http://schemas.openxmlformats.org/officeDocument/2006/relationships/image" Target="../media/image145.png"/><Relationship Id="rId10" Type="http://schemas.openxmlformats.org/officeDocument/2006/relationships/image" Target="../media/image133.png"/><Relationship Id="rId19" Type="http://schemas.openxmlformats.org/officeDocument/2006/relationships/image" Target="../media/image139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1.png"/><Relationship Id="rId27" Type="http://schemas.openxmlformats.org/officeDocument/2006/relationships/image" Target="../media/image12.png"/><Relationship Id="rId30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Linq</a:t>
            </a:r>
            <a:r>
              <a:rPr lang="en-US" dirty="0" smtClean="0"/>
              <a:t> (</a:t>
            </a:r>
            <a:r>
              <a:rPr lang="ru-RU" dirty="0" smtClean="0"/>
              <a:t>общие сведения</a:t>
            </a:r>
            <a:r>
              <a:rPr lang="en-US" dirty="0" smtClean="0"/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4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:p14="http://schemas.microsoft.com/office/powerpoint/2010/main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3"/>
              </a:rPr>
              <a:t>IGrouping</a:t>
            </a:r>
            <a:r>
              <a:rPr lang="en-US" dirty="0" smtClean="0">
                <a:hlinkClick r:id="rId3"/>
              </a:rPr>
              <a:t>&lt;</a:t>
            </a:r>
            <a:r>
              <a:rPr lang="en-US" dirty="0" err="1" smtClean="0">
                <a:hlinkClick r:id="rId3"/>
              </a:rPr>
              <a:t>TKey,TElement</a:t>
            </a:r>
            <a:r>
              <a:rPr lang="en-US" dirty="0" smtClean="0">
                <a:hlinkClick r:id="rId3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 – </a:t>
            </a:r>
            <a:r>
              <a:rPr lang="ru-RU" dirty="0" smtClean="0"/>
              <a:t>определяет </a:t>
            </a:r>
            <a:r>
              <a:rPr lang="ru-RU" dirty="0"/>
              <a:t>переменную и </a:t>
            </a:r>
            <a:r>
              <a:rPr lang="ru-RU" dirty="0" smtClean="0"/>
              <a:t>присваивает </a:t>
            </a:r>
            <a:r>
              <a:rPr lang="ru-RU" dirty="0"/>
              <a:t>ей значение, рассчитанное на основе значений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–</a:t>
            </a:r>
            <a:r>
              <a:rPr lang="ru-RU" dirty="0" smtClean="0"/>
              <a:t> служит для создания временного идентификатора для хранения результата из </a:t>
            </a:r>
            <a:r>
              <a:rPr lang="en-US" dirty="0" smtClean="0"/>
              <a:t>group;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объединяет различные последовательности, имеющих отношения в объектной модели</a:t>
            </a:r>
            <a:r>
              <a:rPr lang="en-US" dirty="0" smtClean="0"/>
              <a:t>; </a:t>
            </a:r>
            <a:r>
              <a:rPr lang="ru-RU" dirty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задает ключи, по которым необходимо сопоставить коллекции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сравнивает значения в выражениях запроса</a:t>
            </a:r>
            <a:r>
              <a:rPr lang="en-US" dirty="0" smtClean="0"/>
              <a:t>;</a:t>
            </a:r>
            <a:r>
              <a:rPr lang="ru-RU" dirty="0"/>
              <a:t> 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on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en-US" dirty="0" smtClean="0"/>
              <a:t>;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ascending/descending</a:t>
            </a:r>
            <a:r>
              <a:rPr lang="en-US" dirty="0"/>
              <a:t> –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21426" y="100312"/>
            <a:ext cx="4671391" cy="125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Добавить ссылки</a:t>
            </a:r>
          </a:p>
          <a:p>
            <a:pPr algn="ctr"/>
            <a:r>
              <a:rPr lang="en-US" dirty="0"/>
              <a:t>https://learn.microsoft.com/en-us/dotnet/csharp/language-reference/keywords/query-keywords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описаны в классе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</a:t>
            </a:r>
            <a:r>
              <a:rPr lang="ru-RU" dirty="0" smtClean="0">
                <a:hlinkClick r:id="rId3"/>
              </a:rPr>
              <a:t>в исходном коде класса </a:t>
            </a:r>
            <a:r>
              <a:rPr lang="ru-RU" dirty="0" err="1" smtClean="0">
                <a:hlinkClick r:id="rId3"/>
              </a:rPr>
              <a:t>Enumerable.cs</a:t>
            </a:r>
            <a:r>
              <a:rPr lang="en-US" dirty="0" smtClean="0"/>
              <a:t>.</a:t>
            </a:r>
            <a:endParaRPr lang="ru-RU" dirty="0" smtClean="0"/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одному из двух аналогичных </a:t>
            </a:r>
            <a:r>
              <a:rPr lang="ru-RU" dirty="0" smtClean="0"/>
              <a:t>шаблонов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последовательность.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  <a:endParaRPr lang="en-US" dirty="0"/>
          </a:p>
          <a:p>
            <a:pPr marL="120650" indent="0">
              <a:buNone/>
            </a:pPr>
            <a:r>
              <a:rPr lang="ru-RU" dirty="0" smtClean="0"/>
              <a:t>Согласованность фигуры позволяет расширить LINQ путем написания методов с аналогичной фигурой.</a:t>
            </a:r>
          </a:p>
        </p:txBody>
      </p:sp>
    </p:spTree>
    <p:extLst>
      <p:ext uri="{BB962C8B-B14F-4D97-AF65-F5344CB8AC3E}">
        <p14:creationId xmlns:p14="http://schemas.microsoft.com/office/powerpoint/2010/main" val="40009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делегатов.</a:t>
            </a:r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Обобщенные делегаты в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smtClean="0"/>
              <a:t>запросах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4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Синтаксис лямбда-выражений(анонимные функции)</a:t>
            </a:r>
            <a:endParaRPr sz="2400" dirty="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54475" y="1918110"/>
            <a:ext cx="80631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Лямбда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 из п.4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6543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 dirty="0">
                <a:solidFill>
                  <a:srgbClr val="FF0000"/>
                </a:solidFill>
              </a:rPr>
              <a:t>Action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000000"/>
                </a:solidFill>
              </a:rPr>
              <a:t>Делегат </a:t>
            </a:r>
            <a:r>
              <a:rPr lang="ru" sz="1700" b="1" dirty="0">
                <a:solidFill>
                  <a:srgbClr val="000000"/>
                </a:solidFill>
              </a:rPr>
              <a:t>Action</a:t>
            </a:r>
            <a:r>
              <a:rPr lang="ru" sz="1700" dirty="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 dirty="0">
                <a:solidFill>
                  <a:srgbClr val="000000"/>
                </a:solidFill>
              </a:rPr>
              <a:t>void:</a:t>
            </a:r>
            <a:endParaRPr sz="17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17645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52367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494065" y="614742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 dirty="0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 dirty="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666957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Операторы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 smtClean="0"/>
              <a:t>Операторы </a:t>
            </a:r>
            <a:r>
              <a:rPr lang="en-US" sz="2800" dirty="0" err="1" smtClean="0"/>
              <a:t>Linq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87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Фильтрация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Проекция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5"/>
              </a:rPr>
              <a:t>Наборы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Сортировка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7"/>
              </a:rPr>
              <a:t>Квантификаторы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Секционирование</a:t>
            </a: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9"/>
              </a:rPr>
              <a:t>Конвертация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Операции соединения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11"/>
              </a:rPr>
              <a:t>Группировка данных</a:t>
            </a:r>
            <a:endParaRPr sz="13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Фильтрация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Фильтрация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3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Фильтрация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46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Фильтрация данных в </a:t>
            </a:r>
            <a:r>
              <a:rPr lang="en-US" dirty="0" err="1" smtClean="0"/>
              <a:t>linq</a:t>
            </a:r>
            <a:r>
              <a:rPr lang="en-US" dirty="0" smtClean="0"/>
              <a:t> </a:t>
            </a:r>
            <a:r>
              <a:rPr lang="ru-RU" dirty="0" smtClean="0"/>
              <a:t>представлена следующими методами: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err="1" smtClean="0">
                <a:hlinkClick r:id="rId3"/>
              </a:rPr>
              <a:t>OfType</a:t>
            </a:r>
            <a:r>
              <a:rPr lang="ru-RU" dirty="0" smtClean="0"/>
              <a:t> – фильтрует данные по типу</a:t>
            </a:r>
            <a:r>
              <a:rPr lang="en-US" dirty="0" smtClean="0"/>
              <a:t>;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smtClean="0">
                <a:hlinkClick r:id="rId4"/>
              </a:rPr>
              <a:t>Where</a:t>
            </a:r>
            <a:r>
              <a:rPr lang="ru-RU" sz="1200" dirty="0" smtClean="0"/>
              <a:t> </a:t>
            </a:r>
            <a:r>
              <a:rPr lang="en-US" sz="1200" dirty="0" smtClean="0"/>
              <a:t>– </a:t>
            </a:r>
            <a:r>
              <a:rPr lang="ru-RU" dirty="0" smtClean="0"/>
              <a:t>фильтрует значения по условию (в декларативном синтаксисе -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56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Проекция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Проекция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11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Проекция данных в </a:t>
            </a:r>
            <a:r>
              <a:rPr lang="en-US" dirty="0" err="1" smtClean="0"/>
              <a:t>linq</a:t>
            </a:r>
            <a:r>
              <a:rPr lang="en-US" dirty="0" smtClean="0"/>
              <a:t> </a:t>
            </a:r>
            <a:r>
              <a:rPr lang="ru-RU" dirty="0" smtClean="0"/>
              <a:t>представлена следующими методами: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smtClean="0">
                <a:hlinkClick r:id="rId3"/>
              </a:rPr>
              <a:t>Select</a:t>
            </a:r>
            <a:r>
              <a:rPr lang="ru-RU" dirty="0" smtClean="0"/>
              <a:t> – проецирует значения, которые основаны на функции преобразования (в декларативном синтаксисе также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)</a:t>
            </a:r>
            <a:endParaRPr lang="ru-RU" u="sng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u="sng" dirty="0" err="1" smtClean="0">
                <a:hlinkClick r:id="rId4"/>
              </a:rPr>
              <a:t>SelectMany</a:t>
            </a:r>
            <a:r>
              <a:rPr lang="en-US" sz="1200" dirty="0" smtClean="0"/>
              <a:t> </a:t>
            </a:r>
            <a:r>
              <a:rPr lang="ru-RU" sz="1200" dirty="0" smtClean="0"/>
              <a:t>– проецирует последовательности значений, основанных на функции преобразования, а затем выравнивает их в одну последовательность.(в декларативном синтаксисе множественный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sz="1200" dirty="0" smtClean="0"/>
              <a:t>). Простыми словами: забирает последовательность из элемента коллекции и кладет его в результирующую последовательность.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u="sng" dirty="0" smtClean="0">
                <a:hlinkClick r:id="rId5"/>
              </a:rPr>
              <a:t>Zip</a:t>
            </a:r>
            <a:r>
              <a:rPr lang="ru-RU" sz="1200" dirty="0" smtClean="0"/>
              <a:t> – создает последовательность кортежей из 2-3 указанных последовательностей.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Кортеж – элемент отношения, который представляет собой набор из </a:t>
            </a:r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N-</a:t>
            </a:r>
            <a:r>
              <a:rPr lang="ru-RU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значений. Пример: строка таблицы.</a:t>
            </a:r>
            <a:endParaRPr lang="en-US" sz="1300" i="1" dirty="0" smtClean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Операции над множествами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9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над множествами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789705"/>
            <a:ext cx="8092200" cy="195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Под </a:t>
            </a:r>
            <a:r>
              <a:rPr lang="ru-RU" sz="1300" b="1" dirty="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перации над множествами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в данном случае понимаются операции запросов, которые создают результирующий набор присутствия или отсутствия эквивалентных элементов в одной или отдельной коллекциях.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 данном случае входные и выходные элементы коллекций остаются неизменными, изменяется их состав по </a:t>
            </a:r>
            <a:r>
              <a:rPr lang="ru-RU" sz="1300" dirty="0" err="1" smtClean="0">
                <a:latin typeface="Roboto"/>
                <a:ea typeface="Roboto"/>
                <a:cs typeface="Roboto"/>
                <a:sym typeface="Roboto"/>
              </a:rPr>
              <a:t>нодам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3"/>
              </a:rPr>
              <a:t>Distinct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 smtClean="0">
                <a:hlinkClick r:id="rId4"/>
              </a:rPr>
              <a:t>DistinctBy</a:t>
            </a:r>
            <a:r>
              <a:rPr lang="ru-RU" dirty="0" smtClean="0"/>
              <a:t> – возвращает уникальные элементы последовательности. Можно также сказать, что удаляет дубликаты.</a:t>
            </a:r>
          </a:p>
        </p:txBody>
      </p:sp>
      <p:pic>
        <p:nvPicPr>
          <p:cNvPr id="4" name="Picture 2" descr="Graphic showing the behavior of Distinct(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89" y="2749185"/>
            <a:ext cx="34575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0550" y="3208165"/>
            <a:ext cx="8037443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6"/>
              </a:rPr>
              <a:t>Except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7"/>
              </a:rPr>
              <a:t>ExceptBy</a:t>
            </a:r>
            <a:r>
              <a:rPr lang="ru-RU" dirty="0"/>
              <a:t> – возвращает набор значений, которые присутствуют в одной коллекции и отсутствуют в другой.</a:t>
            </a:r>
          </a:p>
        </p:txBody>
      </p:sp>
      <p:pic>
        <p:nvPicPr>
          <p:cNvPr id="2050" name="Picture 2" descr="Graphic showing the action of Except(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35" y="3678819"/>
            <a:ext cx="21621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4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над множествами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49600" y="857525"/>
            <a:ext cx="8092200" cy="8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3"/>
              </a:rPr>
              <a:t>Intersect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4"/>
              </a:rPr>
              <a:t>IntersectBy</a:t>
            </a:r>
            <a:r>
              <a:rPr lang="ru-RU" dirty="0"/>
              <a:t> – возвращает набор значений, которые встречаются в обоих коллекциях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49600" y="2597864"/>
            <a:ext cx="8092200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5"/>
              </a:rPr>
              <a:t>Union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6"/>
              </a:rPr>
              <a:t>UnionBy</a:t>
            </a:r>
            <a:r>
              <a:rPr lang="ru-RU" dirty="0"/>
              <a:t> – возвращает набор уникальных значений, присутствующий в обоих коллекциях.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8" name="Picture 4" descr="Graphic showing the intersection of two sequenc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35" y="1717217"/>
            <a:ext cx="268605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phic showing the union of two sequences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35" y="3368202"/>
            <a:ext cx="268605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76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Сортировка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911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Сортировка</a:t>
            </a:r>
            <a:r>
              <a:rPr lang="en-US" dirty="0" smtClean="0"/>
              <a:t>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789705"/>
            <a:ext cx="8092200" cy="8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/>
              <a:t>Операция сортировки упорядочивает элементы последовательности на основе одного или нескольких атрибутов</a:t>
            </a:r>
            <a:r>
              <a:rPr lang="ru-RU" dirty="0" smtClean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2789065"/>
            <a:ext cx="8037443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3"/>
              </a:rPr>
              <a:t>OrderBy</a:t>
            </a:r>
            <a:r>
              <a:rPr lang="ru-RU" dirty="0" smtClean="0"/>
              <a:t> – сортировка </a:t>
            </a:r>
            <a:r>
              <a:rPr lang="ru-RU" dirty="0"/>
              <a:t>значений в возрастающем порядке</a:t>
            </a:r>
            <a:r>
              <a:rPr lang="ru-RU" dirty="0" smtClean="0"/>
              <a:t>. В декларативном синтаксисе – оператор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или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</a:t>
            </a:r>
            <a:r>
              <a:rPr lang="en-US" dirty="0" smtClean="0"/>
              <a:t>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err="1" smtClean="0">
                <a:hlinkClick r:id="rId4"/>
              </a:rPr>
              <a:t>OrderByDescending</a:t>
            </a:r>
            <a:r>
              <a:rPr lang="ru-RU" dirty="0" smtClean="0"/>
              <a:t> – сортировка </a:t>
            </a:r>
            <a:r>
              <a:rPr lang="ru-RU" dirty="0"/>
              <a:t>значений в убывающем порядке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– оператор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descending</a:t>
            </a:r>
            <a:r>
              <a:rPr lang="en-US" dirty="0" smtClean="0"/>
              <a:t>.</a:t>
            </a:r>
            <a:endParaRPr lang="ru-RU" dirty="0" smtClean="0"/>
          </a:p>
        </p:txBody>
      </p:sp>
      <p:pic>
        <p:nvPicPr>
          <p:cNvPr id="3074" name="Picture 2" descr="Рисунок с операциями сортировки в алфавитном порядке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646" y="1560689"/>
            <a:ext cx="23812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Сортировка</a:t>
            </a:r>
            <a:r>
              <a:rPr lang="en-US" dirty="0" smtClean="0"/>
              <a:t>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292625"/>
            <a:ext cx="8092200" cy="220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>
                <a:hlinkClick r:id="rId3"/>
              </a:rPr>
              <a:t>ThenBy</a:t>
            </a:r>
            <a:r>
              <a:rPr lang="ru-RU" dirty="0"/>
              <a:t> – дополнительная сортировка по возрастанию</a:t>
            </a:r>
            <a:r>
              <a:rPr lang="ru-RU" dirty="0" smtClean="0"/>
              <a:t>. </a:t>
            </a:r>
            <a:r>
              <a:rPr lang="ru-RU" dirty="0"/>
              <a:t>В декларативном </a:t>
            </a:r>
            <a:r>
              <a:rPr lang="ru-RU" dirty="0" smtClean="0"/>
              <a:t>дополнительные </a:t>
            </a:r>
            <a:r>
              <a:rPr lang="ru-RU" dirty="0"/>
              <a:t>– </a:t>
            </a:r>
            <a:r>
              <a:rPr lang="ru-RU" dirty="0" smtClean="0"/>
              <a:t>операторы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или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ascending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ru-RU" dirty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>
                <a:hlinkClick r:id="rId4"/>
              </a:rPr>
              <a:t>ThenByDescending</a:t>
            </a:r>
            <a:r>
              <a:rPr lang="ru-RU" dirty="0"/>
              <a:t> – дополнительная сортировка по убыванию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</a:t>
            </a:r>
            <a:r>
              <a:rPr lang="ru-RU" dirty="0" smtClean="0"/>
              <a:t>дополнительные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descending</a:t>
            </a:r>
            <a:r>
              <a:rPr lang="en-US" dirty="0"/>
              <a:t>.</a:t>
            </a:r>
            <a:endParaRPr lang="ru-RU" dirty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5"/>
              </a:rPr>
              <a:t>Reverse</a:t>
            </a:r>
            <a:r>
              <a:rPr lang="ru-RU" dirty="0"/>
              <a:t> - изменение порядка элементов в коллекции на обратный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</a:t>
            </a:r>
            <a:r>
              <a:rPr lang="ru-RU" dirty="0" smtClean="0"/>
              <a:t>аналогов нет.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30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Квантификаторы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078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квантификатора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12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Квантификатор</a:t>
            </a:r>
            <a:r>
              <a:rPr lang="en-US" dirty="0" smtClean="0"/>
              <a:t> </a:t>
            </a:r>
            <a:r>
              <a:rPr lang="ru-RU" dirty="0" smtClean="0"/>
              <a:t>– это операция, которая </a:t>
            </a:r>
            <a:r>
              <a:rPr lang="ru-RU" dirty="0"/>
              <a:t>возвращают значение 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ru-RU" dirty="0" smtClean="0"/>
              <a:t>, </a:t>
            </a:r>
            <a:r>
              <a:rPr lang="ru-RU" dirty="0"/>
              <a:t>которое указывает, удовлетворяют ли условию некоторые или все элементы в последовательности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All</a:t>
            </a:r>
            <a:r>
              <a:rPr lang="en-US" dirty="0" smtClean="0"/>
              <a:t> - </a:t>
            </a:r>
            <a:r>
              <a:rPr lang="ru-RU" dirty="0" smtClean="0"/>
              <a:t>определяет</a:t>
            </a:r>
            <a:r>
              <a:rPr lang="ru-RU" dirty="0"/>
              <a:t>, все ли элементы последовательности удовлетворяют </a:t>
            </a:r>
            <a:r>
              <a:rPr lang="ru-RU" dirty="0" smtClean="0"/>
              <a:t>условию.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4"/>
              </a:rPr>
              <a:t>Any</a:t>
            </a:r>
            <a:r>
              <a:rPr lang="ru-RU" dirty="0" smtClean="0"/>
              <a:t> - определяет</a:t>
            </a:r>
            <a:r>
              <a:rPr lang="ru-RU" dirty="0"/>
              <a:t>, удовлетворяют ли условию какие-либо элементы </a:t>
            </a:r>
            <a:r>
              <a:rPr lang="ru-RU" dirty="0" smtClean="0"/>
              <a:t>последовательности.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5"/>
              </a:rPr>
              <a:t>Contains</a:t>
            </a:r>
            <a:r>
              <a:rPr lang="ru-RU" dirty="0" smtClean="0"/>
              <a:t> - определяет</a:t>
            </a:r>
            <a:r>
              <a:rPr lang="ru-RU" dirty="0"/>
              <a:t>, содержит ли последовательность указанный элемент.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Picture 2" descr="LINQ Quantifier Opera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95" y="3133809"/>
            <a:ext cx="2952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65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Секционирование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63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Секционирование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Секционирование </a:t>
            </a:r>
            <a:r>
              <a:rPr lang="en-US" dirty="0" smtClean="0"/>
              <a:t>– </a:t>
            </a:r>
            <a:r>
              <a:rPr lang="ru-RU" dirty="0" smtClean="0"/>
              <a:t>это операция </a:t>
            </a:r>
            <a:r>
              <a:rPr lang="ru-RU" dirty="0"/>
              <a:t>разделения входной последовательности на два раздела без изменения порядка элементов, а затем возвращения одного из разделов</a:t>
            </a:r>
            <a:r>
              <a:rPr lang="ru-RU" dirty="0" smtClean="0"/>
              <a:t>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599" y="2366341"/>
            <a:ext cx="27717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6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Секционирование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06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Skip</a:t>
            </a:r>
            <a:r>
              <a:rPr lang="en-US" dirty="0" smtClean="0"/>
              <a:t> - </a:t>
            </a:r>
            <a:r>
              <a:rPr lang="ru-RU" dirty="0"/>
              <a:t>п</a:t>
            </a:r>
            <a:r>
              <a:rPr lang="ru-RU" dirty="0" smtClean="0"/>
              <a:t>ропускает </a:t>
            </a:r>
            <a:r>
              <a:rPr lang="ru-RU" dirty="0"/>
              <a:t>элементы до указанной позиции в последовательности.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SkipWhile</a:t>
            </a:r>
            <a:r>
              <a:rPr lang="ru-RU" dirty="0" smtClean="0"/>
              <a:t> - п</a:t>
            </a:r>
            <a:r>
              <a:rPr lang="ru-RU" dirty="0"/>
              <a:t>ропускает элементы на основе функции предиката, пока элемент не удовлетворяет условию.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5"/>
              </a:rPr>
              <a:t>Take</a:t>
            </a:r>
            <a:r>
              <a:rPr lang="ru-RU" dirty="0" smtClean="0"/>
              <a:t> - в</a:t>
            </a:r>
            <a:r>
              <a:rPr lang="ru-RU" dirty="0"/>
              <a:t>озвращает элементы на указанную позицию в последовательности.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6"/>
              </a:rPr>
              <a:t>TakeWhile</a:t>
            </a:r>
            <a:r>
              <a:rPr lang="ru-RU" dirty="0" smtClean="0"/>
              <a:t> - п</a:t>
            </a:r>
            <a:r>
              <a:rPr lang="ru-RU" dirty="0"/>
              <a:t>ринимает элементы на основе функции предиката, пока элемент не удовлетворяет условию.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7"/>
              </a:rPr>
              <a:t>Chunk</a:t>
            </a:r>
            <a:r>
              <a:rPr lang="ru-RU" dirty="0" smtClean="0"/>
              <a:t> - р</a:t>
            </a:r>
            <a:r>
              <a:rPr lang="ru-RU" dirty="0"/>
              <a:t>азделяет элементы последовательности на фрагменты указанного максимального размера.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Преобразование типов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8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6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Операция преобразования меняет тип входных объектов.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Таблица методов преобразования находится </a:t>
            </a:r>
            <a:r>
              <a:rPr lang="ru-RU" dirty="0" smtClean="0">
                <a:hlinkClick r:id="rId3"/>
              </a:rPr>
              <a:t>здесь</a:t>
            </a:r>
            <a:r>
              <a:rPr lang="ru-RU" dirty="0" smtClean="0"/>
              <a:t>.</a:t>
            </a:r>
            <a:endParaRPr lang="en-US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  <a:hlinkClick r:id="rId4"/>
              </a:rPr>
              <a:t>https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  <a:hlinkClick r:id="rId4"/>
              </a:rPr>
              <a:t>://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  <a:hlinkClick r:id="rId4"/>
              </a:rPr>
              <a:t>learn.microsoft.com/en-us/dotnet/csharp/linq/standard-query-operators/converting-data-types#methods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687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Операции соединения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44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94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i="1" dirty="0"/>
              <a:t>Соединение</a:t>
            </a:r>
            <a:r>
              <a:rPr lang="ru-RU" dirty="0"/>
              <a:t> двух источников данных — это связь объектов в одном источнике данных с объектами, которые имеют общий атрибут в другом источнике данных</a:t>
            </a:r>
            <a:r>
              <a:rPr lang="ru-RU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Join</a:t>
            </a:r>
            <a:r>
              <a:rPr lang="en-US" dirty="0" smtClean="0"/>
              <a:t> – </a:t>
            </a:r>
            <a:r>
              <a:rPr lang="ru-RU" dirty="0" smtClean="0"/>
              <a:t>соединяет </a:t>
            </a:r>
            <a:r>
              <a:rPr lang="ru-RU" dirty="0"/>
              <a:t>две последовательности на основании функций селектора ключа и </a:t>
            </a:r>
            <a:r>
              <a:rPr lang="ru-RU" dirty="0" smtClean="0"/>
              <a:t>извлекает </a:t>
            </a:r>
            <a:r>
              <a:rPr lang="ru-RU" dirty="0"/>
              <a:t>пары </a:t>
            </a:r>
            <a:r>
              <a:rPr lang="ru-RU" dirty="0" smtClean="0"/>
              <a:t>значений. </a:t>
            </a:r>
            <a:r>
              <a:rPr lang="ru-RU" dirty="0"/>
              <a:t>В декларативном синтаксисе дополнительные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</a:t>
            </a:r>
            <a:r>
              <a:rPr lang="en-US" dirty="0"/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en-US" dirty="0"/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dirty="0"/>
              <a:t>…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GroupJoin</a:t>
            </a:r>
            <a:r>
              <a:rPr lang="ru-RU" dirty="0" smtClean="0"/>
              <a:t> – соединяет две </a:t>
            </a:r>
            <a:r>
              <a:rPr lang="ru-RU" dirty="0"/>
              <a:t>последовательности на основании функций селектора ключа и группирует полученные при сопоставлении данные для каждого элемента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/>
              <a:t>В декларативном синтаксисе дополнительные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dirty="0"/>
              <a:t>…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 </a:t>
            </a:r>
            <a:r>
              <a:rPr lang="en-US" dirty="0" smtClean="0"/>
              <a:t>…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 </a:t>
            </a:r>
            <a:r>
              <a:rPr lang="en-US" dirty="0" smtClean="0"/>
              <a:t>… 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Пример декларативного синтаксиса: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from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set1</a:t>
            </a:r>
            <a:endParaRPr lang="ru-RU" altLang="ru-RU" sz="800" dirty="0">
              <a:solidFill>
                <a:schemeClr val="tx1"/>
              </a:solidFill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join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set2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on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2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equals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1</a:t>
            </a:r>
            <a:endParaRPr lang="en-US" altLang="ru-RU" dirty="0" smtClean="0">
              <a:latin typeface="var(--code-font-family)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где, свойства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y.Prop2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и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x.Prop1</a:t>
            </a:r>
            <a:r>
              <a:rPr lang="ru-RU" sz="1300" dirty="0">
                <a:latin typeface="var(--code-font-family)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являются одной и той же сущностью, скажем идентификатором группы студента.</a:t>
            </a:r>
          </a:p>
        </p:txBody>
      </p:sp>
    </p:spTree>
    <p:extLst>
      <p:ext uri="{BB962C8B-B14F-4D97-AF65-F5344CB8AC3E}">
        <p14:creationId xmlns:p14="http://schemas.microsoft.com/office/powerpoint/2010/main" val="39650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233974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Пример:</a:t>
            </a:r>
            <a:endParaRPr lang="ru-RU" sz="1300" dirty="0" smtClean="0">
              <a:latin typeface="var(--code-font-family)"/>
              <a:ea typeface="Roboto"/>
              <a:cs typeface="Roboto"/>
              <a:sym typeface="Roboto"/>
            </a:endParaRPr>
          </a:p>
        </p:txBody>
      </p:sp>
      <p:pic>
        <p:nvPicPr>
          <p:cNvPr id="1030" name="Picture 6" descr="SQL - Inner J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05" y="1888643"/>
            <a:ext cx="5460789" cy="277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6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Группировка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0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Группирование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8190250" cy="110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Группировка – это операция </a:t>
            </a:r>
            <a:r>
              <a:rPr lang="ru-RU" dirty="0"/>
              <a:t>объединения данных в группы таким образом, чтобы у элементов в каждой группе был общий атрибут. На следующем рисунке показаны результаты операции группирования последовательности символов. Ключ для каждой группы — это символ.</a:t>
            </a:r>
            <a:endParaRPr lang="ru-RU" dirty="0" smtClean="0"/>
          </a:p>
        </p:txBody>
      </p:sp>
      <p:pic>
        <p:nvPicPr>
          <p:cNvPr id="2054" name="Picture 6" descr="Схема, показывающая операцию группировки LI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357" y="2546222"/>
            <a:ext cx="29241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3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Группирование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8190250" cy="178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3"/>
              </a:rPr>
              <a:t>GroupBy</a:t>
            </a:r>
            <a:r>
              <a:rPr lang="ru-RU" dirty="0" smtClean="0"/>
              <a:t> – группирует </a:t>
            </a:r>
            <a:r>
              <a:rPr lang="ru-RU" dirty="0"/>
              <a:t>элементы с общим атрибутом. Объект </a:t>
            </a:r>
            <a:r>
              <a:rPr lang="ru-RU" dirty="0" smtClean="0"/>
              <a:t>представляет каждую</a:t>
            </a:r>
            <a:r>
              <a:rPr lang="ru-RU" dirty="0"/>
              <a:t> </a:t>
            </a:r>
            <a:r>
              <a:rPr lang="ru-RU" u="sng" dirty="0" err="1" smtClean="0">
                <a:hlinkClick r:id="rId4"/>
              </a:rPr>
              <a:t>IGrouping</a:t>
            </a:r>
            <a:r>
              <a:rPr lang="ru-RU" u="sng" dirty="0" smtClean="0">
                <a:hlinkClick r:id="rId4"/>
              </a:rPr>
              <a:t>&lt;</a:t>
            </a:r>
            <a:r>
              <a:rPr lang="ru-RU" u="sng" dirty="0" err="1" smtClean="0">
                <a:hlinkClick r:id="rId4"/>
              </a:rPr>
              <a:t>TKey,TElement</a:t>
            </a:r>
            <a:r>
              <a:rPr lang="ru-RU" u="sng" dirty="0">
                <a:hlinkClick r:id="rId4"/>
              </a:rPr>
              <a:t>&gt;</a:t>
            </a:r>
            <a:r>
              <a:rPr lang="ru-RU" dirty="0"/>
              <a:t> группу</a:t>
            </a:r>
            <a:r>
              <a:rPr lang="ru-RU" dirty="0" smtClean="0"/>
              <a:t>. В декларативном синтаксисе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 </a:t>
            </a:r>
            <a:r>
              <a:rPr lang="ru-RU" dirty="0" smtClean="0">
                <a:solidFill>
                  <a:schemeClr val="tx1"/>
                </a:solidFill>
              </a:rPr>
              <a:t>или</a:t>
            </a:r>
            <a:r>
              <a:rPr lang="ru-RU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err="1" smtClean="0">
                <a:hlinkClick r:id="rId5"/>
              </a:rPr>
              <a:t>ToLookup</a:t>
            </a:r>
            <a:r>
              <a:rPr lang="ru-RU" dirty="0" smtClean="0"/>
              <a:t> – вставляет </a:t>
            </a:r>
            <a:r>
              <a:rPr lang="ru-RU" dirty="0"/>
              <a:t>элементы в </a:t>
            </a:r>
            <a:r>
              <a:rPr lang="ru-RU" dirty="0" err="1">
                <a:hlinkClick r:id="rId6"/>
              </a:rPr>
              <a:t>Lookup</a:t>
            </a:r>
            <a:r>
              <a:rPr lang="ru-RU" dirty="0">
                <a:hlinkClick r:id="rId6"/>
              </a:rPr>
              <a:t>&lt;</a:t>
            </a:r>
            <a:r>
              <a:rPr lang="ru-RU" dirty="0" err="1">
                <a:hlinkClick r:id="rId6"/>
              </a:rPr>
              <a:t>TKey,TElement</a:t>
            </a:r>
            <a:r>
              <a:rPr lang="ru-RU" dirty="0">
                <a:hlinkClick r:id="rId6"/>
              </a:rPr>
              <a:t>&gt;</a:t>
            </a:r>
            <a:r>
              <a:rPr lang="ru-RU" dirty="0"/>
              <a:t> (словарь "один ко многим") в зависимости от функции выбора ключа.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6745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2427</Words>
  <Application>Microsoft Office PowerPoint</Application>
  <PresentationFormat>Экран (16:9)</PresentationFormat>
  <Paragraphs>404</Paragraphs>
  <Slides>88</Slides>
  <Notes>88</Notes>
  <HiddenSlides>17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88</vt:i4>
      </vt:variant>
    </vt:vector>
  </HeadingPairs>
  <TitlesOfParts>
    <vt:vector size="102" baseType="lpstr">
      <vt:lpstr>Roboto</vt:lpstr>
      <vt:lpstr>Roboto Mono</vt:lpstr>
      <vt:lpstr>Roboto Black</vt:lpstr>
      <vt:lpstr>var(--code-font-family)</vt:lpstr>
      <vt:lpstr>Courier New</vt:lpstr>
      <vt:lpstr>SFMono-Regular</vt:lpstr>
      <vt:lpstr>Times New Roman</vt:lpstr>
      <vt:lpstr>Avenir</vt:lpstr>
      <vt:lpstr>Calibri</vt:lpstr>
      <vt:lpstr>Consolas</vt:lpstr>
      <vt:lpstr>Arial</vt:lpstr>
      <vt:lpstr>Cascadia Mono</vt:lpstr>
      <vt:lpstr>Светлая тема</vt:lpstr>
      <vt:lpstr>Светлая тема</vt:lpstr>
      <vt:lpstr>Linq запросы</vt:lpstr>
      <vt:lpstr>Презентация PowerPoint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Презентация PowerPoint</vt:lpstr>
      <vt:lpstr>Презентация PowerPoint</vt:lpstr>
      <vt:lpstr>Презентация PowerPoint</vt:lpstr>
      <vt:lpstr>Linq (общие сведения)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Обобщенные делегаты в linq-запросах</vt:lpstr>
      <vt:lpstr>Синтаксис лямбда-выражений(анонимные функции)</vt:lpstr>
      <vt:lpstr>Презентация PowerPoint</vt:lpstr>
      <vt:lpstr>Презентация PowerPoint</vt:lpstr>
      <vt:lpstr>Презентация PowerPoint</vt:lpstr>
      <vt:lpstr>Операторы linq</vt:lpstr>
      <vt:lpstr>Операторы Linq</vt:lpstr>
      <vt:lpstr>Фильтрация</vt:lpstr>
      <vt:lpstr>Фильтрация</vt:lpstr>
      <vt:lpstr>Фильтрация</vt:lpstr>
      <vt:lpstr>Проекция</vt:lpstr>
      <vt:lpstr>Проекция</vt:lpstr>
      <vt:lpstr>Проекция</vt:lpstr>
      <vt:lpstr>Операции над множествами</vt:lpstr>
      <vt:lpstr>Операции над множествами</vt:lpstr>
      <vt:lpstr>Операции над множествами</vt:lpstr>
      <vt:lpstr>Сортировка данных</vt:lpstr>
      <vt:lpstr>Сортировка данных</vt:lpstr>
      <vt:lpstr>Сортировка данных</vt:lpstr>
      <vt:lpstr>Квантификаторы</vt:lpstr>
      <vt:lpstr>Операции квантификатора</vt:lpstr>
      <vt:lpstr>Секционирование данных</vt:lpstr>
      <vt:lpstr>Секционирование данных</vt:lpstr>
      <vt:lpstr>Секционирование данных</vt:lpstr>
      <vt:lpstr>Преобразование типов данных</vt:lpstr>
      <vt:lpstr>Преобразование типов данных</vt:lpstr>
      <vt:lpstr>Операции соединения</vt:lpstr>
      <vt:lpstr>Операции соединения(Join)</vt:lpstr>
      <vt:lpstr>Операции соединения(Join)</vt:lpstr>
      <vt:lpstr>Группировка данных</vt:lpstr>
      <vt:lpstr>Группирование данных</vt:lpstr>
      <vt:lpstr>Группирование данных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Презентация PowerPoint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Нилов Павел Геннадьевич</cp:lastModifiedBy>
  <cp:revision>146</cp:revision>
  <dcterms:modified xsi:type="dcterms:W3CDTF">2024-10-02T15:29:47Z</dcterms:modified>
</cp:coreProperties>
</file>